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4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71" r:id="rId3"/>
    <p:sldId id="261" r:id="rId4"/>
    <p:sldId id="272" r:id="rId5"/>
    <p:sldId id="274" r:id="rId6"/>
    <p:sldId id="269" r:id="rId7"/>
    <p:sldId id="273" r:id="rId8"/>
    <p:sldId id="275" r:id="rId9"/>
    <p:sldId id="276" r:id="rId10"/>
    <p:sldId id="277" r:id="rId11"/>
    <p:sldId id="260" r:id="rId12"/>
  </p:sldIdLst>
  <p:sldSz cx="12192000" cy="6858000"/>
  <p:notesSz cx="6858000" cy="9144000"/>
  <p:embeddedFontLst>
    <p:embeddedFont>
      <p:font typeface="Tahoma" panose="020B0604030504040204" pitchFamily="34" charset="0"/>
      <p:regular r:id="rId14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Open Sans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5CAB"/>
    <a:srgbClr val="0046A2"/>
    <a:srgbClr val="D1D1D1"/>
    <a:srgbClr val="F1BE29"/>
    <a:srgbClr val="7BC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 snapToGrid="0">
      <p:cViewPr varScale="1">
        <p:scale>
          <a:sx n="76" d="100"/>
          <a:sy n="76" d="100"/>
        </p:scale>
        <p:origin x="845" y="53"/>
      </p:cViewPr>
      <p:guideLst>
        <p:guide pos="347"/>
        <p:guide orient="horz" pos="1344"/>
        <p:guide orient="horz" pos="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:a16="http://schemas.microsoft.com/office/drawing/2014/main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:a16="http://schemas.microsoft.com/office/drawing/2014/main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:a16="http://schemas.microsoft.com/office/drawing/2014/main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дзаголовок и Сравнение" userDrawn="1">
  <p:cSld name="Подзаголовок и Сравнение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3;p17">
            <a:extLst>
              <a:ext uri="{FF2B5EF4-FFF2-40B4-BE49-F238E27FC236}">
                <a16:creationId xmlns:a16="http://schemas.microsoft.com/office/drawing/2014/main" id="{A3BCCEBD-8EA8-458F-9BC3-430C03DA2D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63245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sp>
        <p:nvSpPr>
          <p:cNvPr id="8" name="Google Shape;47;p11">
            <a:extLst>
              <a:ext uri="{FF2B5EF4-FFF2-40B4-BE49-F238E27FC236}">
                <a16:creationId xmlns:a16="http://schemas.microsoft.com/office/drawing/2014/main" id="{BE73FDE2-AD6D-4536-979A-DFD5A5A120FB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558781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9" name="Google Shape;48;p11">
            <a:extLst>
              <a:ext uri="{FF2B5EF4-FFF2-40B4-BE49-F238E27FC236}">
                <a16:creationId xmlns:a16="http://schemas.microsoft.com/office/drawing/2014/main" id="{CDC7DB9F-D126-4C0F-900F-3ED455B7D4B6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6241899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30;p8">
            <a:extLst>
              <a:ext uri="{FF2B5EF4-FFF2-40B4-BE49-F238E27FC236}">
                <a16:creationId xmlns:a16="http://schemas.microsoft.com/office/drawing/2014/main" id="{0A0C615F-D144-44C1-91C6-0FB98026FAD0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Подзаголовок слайда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:a16="http://schemas.microsoft.com/office/drawing/2014/main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:a16="http://schemas.microsoft.com/office/drawing/2014/main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 hasCustomPrompt="1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375ED264-9BE6-45D1-BEF5-3485B756C4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:a16="http://schemas.microsoft.com/office/drawing/2014/main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ALS Sector Bold" pitchFamily="2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ALS Sector Bold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:a16="http://schemas.microsoft.com/office/drawing/2014/main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ALS Sector Regular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7" r:id="rId3"/>
    <p:sldLayoutId id="2147483658" r:id="rId4"/>
    <p:sldLayoutId id="2147483659" r:id="rId5"/>
    <p:sldLayoutId id="2147483661" r:id="rId6"/>
    <p:sldLayoutId id="2147483660" r:id="rId7"/>
    <p:sldLayoutId id="2147483662" r:id="rId8"/>
    <p:sldLayoutId id="2147483651" r:id="rId9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+mn-lt"/>
          <a:ea typeface="ALS Sector Regular" panose="02000000000000000000" pitchFamily="2" charset="0"/>
          <a:cs typeface="ALS Sector Regular" panose="020000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3;p1"/>
          <p:cNvSpPr txBox="1">
            <a:spLocks/>
          </p:cNvSpPr>
          <p:nvPr/>
        </p:nvSpPr>
        <p:spPr>
          <a:xfrm>
            <a:off x="-107382" y="2539591"/>
            <a:ext cx="9119100" cy="9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None/>
              <a:defRPr sz="2800" b="0" i="0" u="none" strike="noStrike" cap="none" baseline="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marL="914400" marR="0" lvl="1" indent="-355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None/>
              <a:defRPr sz="135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/>
            <a:r>
              <a:rPr lang="ru-RU" smtClean="0"/>
              <a:t>Машинное обучение в анализе данных  сельскохозяйственных предприятий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299744" y="4386050"/>
            <a:ext cx="4338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Харитонова Анна Евгеньевна</a:t>
            </a:r>
            <a:endParaRPr lang="ru-RU" sz="2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</a:t>
            </a:fld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0" y="469293"/>
            <a:ext cx="6197184" cy="666000"/>
            <a:chOff x="1476753" y="3499669"/>
            <a:chExt cx="4619247" cy="66600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Разработка приложения </a:t>
              </a:r>
              <a:r>
                <a:rPr lang="en-US" sz="2800" spc="180" dirty="0" err="1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Qt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8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9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0" name="Рисунок 9"/>
          <p:cNvPicPr/>
          <p:nvPr/>
        </p:nvPicPr>
        <p:blipFill>
          <a:blip r:embed="rId2"/>
          <a:stretch>
            <a:fillRect/>
          </a:stretch>
        </p:blipFill>
        <p:spPr>
          <a:xfrm>
            <a:off x="273628" y="1185979"/>
            <a:ext cx="5940425" cy="334137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/>
          <a:srcRect l="21766" t="15960" r="21871" b="23131"/>
          <a:stretch/>
        </p:blipFill>
        <p:spPr>
          <a:xfrm>
            <a:off x="4600251" y="2137580"/>
            <a:ext cx="7172126" cy="435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1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167880" y="469293"/>
            <a:ext cx="5403364" cy="666000"/>
            <a:chOff x="1476753" y="3499669"/>
            <a:chExt cx="4619247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Разведочный анализ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</a:t>
            </a:fld>
            <a:endParaRPr lang="ru-RU" dirty="0"/>
          </a:p>
        </p:txBody>
      </p:sp>
      <p:sp>
        <p:nvSpPr>
          <p:cNvPr id="11" name="Google Shape;125;p4">
            <a:extLst>
              <a:ext uri="{FF2B5EF4-FFF2-40B4-BE49-F238E27FC236}">
                <a16:creationId xmlns:a16="http://schemas.microsoft.com/office/drawing/2014/main" id="{60669A83-F90E-4A4C-BA00-13CC73D4042F}"/>
              </a:ext>
            </a:extLst>
          </p:cNvPr>
          <p:cNvSpPr/>
          <p:nvPr/>
        </p:nvSpPr>
        <p:spPr>
          <a:xfrm>
            <a:off x="1408143" y="1719562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Разведочный анализ данных</a:t>
            </a:r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066B2AF8-B3BB-4E6C-B4EF-BA91A7149C6E}"/>
              </a:ext>
            </a:extLst>
          </p:cNvPr>
          <p:cNvGrpSpPr/>
          <p:nvPr/>
        </p:nvGrpSpPr>
        <p:grpSpPr>
          <a:xfrm>
            <a:off x="558782" y="2489251"/>
            <a:ext cx="450202" cy="685765"/>
            <a:chOff x="623996" y="1592262"/>
            <a:chExt cx="333947" cy="508681"/>
          </a:xfrm>
        </p:grpSpPr>
        <p:cxnSp>
          <p:nvCxnSpPr>
            <p:cNvPr id="37" name="Google Shape;123;p4">
              <a:extLst>
                <a:ext uri="{FF2B5EF4-FFF2-40B4-BE49-F238E27FC236}">
                  <a16:creationId xmlns:a16="http://schemas.microsoft.com/office/drawing/2014/main" id="{B2BB743C-20D7-4E69-AAE1-54C42970370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" name="Google Shape;124;p4">
              <a:extLst>
                <a:ext uri="{FF2B5EF4-FFF2-40B4-BE49-F238E27FC236}">
                  <a16:creationId xmlns:a16="http://schemas.microsoft.com/office/drawing/2014/main" id="{A09E8948-234F-49EF-B8ED-B3C480E04917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" name="Google Shape;126;p4">
              <a:extLst>
                <a:ext uri="{FF2B5EF4-FFF2-40B4-BE49-F238E27FC236}">
                  <a16:creationId xmlns:a16="http://schemas.microsoft.com/office/drawing/2014/main" id="{DE776E1C-0C20-43D2-8A38-628879EB82A4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A61F8772-5670-475E-90AF-084D02A24E45}"/>
              </a:ext>
            </a:extLst>
          </p:cNvPr>
          <p:cNvGrpSpPr/>
          <p:nvPr/>
        </p:nvGrpSpPr>
        <p:grpSpPr>
          <a:xfrm>
            <a:off x="558782" y="3443265"/>
            <a:ext cx="450202" cy="685765"/>
            <a:chOff x="623996" y="1592262"/>
            <a:chExt cx="333947" cy="508681"/>
          </a:xfrm>
        </p:grpSpPr>
        <p:cxnSp>
          <p:nvCxnSpPr>
            <p:cNvPr id="41" name="Google Shape;123;p4">
              <a:extLst>
                <a:ext uri="{FF2B5EF4-FFF2-40B4-BE49-F238E27FC236}">
                  <a16:creationId xmlns:a16="http://schemas.microsoft.com/office/drawing/2014/main" id="{31FD4C9E-5F69-4810-A00B-E211610CB36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" name="Google Shape;124;p4">
              <a:extLst>
                <a:ext uri="{FF2B5EF4-FFF2-40B4-BE49-F238E27FC236}">
                  <a16:creationId xmlns:a16="http://schemas.microsoft.com/office/drawing/2014/main" id="{1B688AC3-F620-4E8E-B8F1-1B14FAE7C0C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" name="Google Shape;126;p4">
              <a:extLst>
                <a:ext uri="{FF2B5EF4-FFF2-40B4-BE49-F238E27FC236}">
                  <a16:creationId xmlns:a16="http://schemas.microsoft.com/office/drawing/2014/main" id="{87B9060E-A604-4528-B297-A9EBC00AAAD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90E0740F-EFCD-41F2-8EB0-E752773D0AE6}"/>
              </a:ext>
            </a:extLst>
          </p:cNvPr>
          <p:cNvGrpSpPr/>
          <p:nvPr/>
        </p:nvGrpSpPr>
        <p:grpSpPr>
          <a:xfrm>
            <a:off x="560162" y="4407979"/>
            <a:ext cx="450202" cy="685765"/>
            <a:chOff x="623996" y="1592262"/>
            <a:chExt cx="333947" cy="508681"/>
          </a:xfrm>
        </p:grpSpPr>
        <p:cxnSp>
          <p:nvCxnSpPr>
            <p:cNvPr id="45" name="Google Shape;123;p4">
              <a:extLst>
                <a:ext uri="{FF2B5EF4-FFF2-40B4-BE49-F238E27FC236}">
                  <a16:creationId xmlns:a16="http://schemas.microsoft.com/office/drawing/2014/main" id="{5C8D2F6A-BB2A-49FD-B94C-250EB763B06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" name="Google Shape;124;p4">
              <a:extLst>
                <a:ext uri="{FF2B5EF4-FFF2-40B4-BE49-F238E27FC236}">
                  <a16:creationId xmlns:a16="http://schemas.microsoft.com/office/drawing/2014/main" id="{EB043BAB-1826-41DB-A7FE-AAA09C039F9C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" name="Google Shape;126;p4">
              <a:extLst>
                <a:ext uri="{FF2B5EF4-FFF2-40B4-BE49-F238E27FC236}">
                  <a16:creationId xmlns:a16="http://schemas.microsoft.com/office/drawing/2014/main" id="{24ECB75A-09F9-43A5-8D25-D348344E60BF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C1DE16C2-2172-463A-93BA-EA11B2417C83}"/>
              </a:ext>
            </a:extLst>
          </p:cNvPr>
          <p:cNvGrpSpPr/>
          <p:nvPr/>
        </p:nvGrpSpPr>
        <p:grpSpPr>
          <a:xfrm>
            <a:off x="558782" y="5383393"/>
            <a:ext cx="450202" cy="685765"/>
            <a:chOff x="623996" y="1592262"/>
            <a:chExt cx="333947" cy="508681"/>
          </a:xfrm>
        </p:grpSpPr>
        <p:cxnSp>
          <p:nvCxnSpPr>
            <p:cNvPr id="49" name="Google Shape;123;p4">
              <a:extLst>
                <a:ext uri="{FF2B5EF4-FFF2-40B4-BE49-F238E27FC236}">
                  <a16:creationId xmlns:a16="http://schemas.microsoft.com/office/drawing/2014/main" id="{73882629-1BAE-438B-9802-2EDD583F7F1E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" name="Google Shape;124;p4">
              <a:extLst>
                <a:ext uri="{FF2B5EF4-FFF2-40B4-BE49-F238E27FC236}">
                  <a16:creationId xmlns:a16="http://schemas.microsoft.com/office/drawing/2014/main" id="{590F5074-56E7-4E5F-A651-A7E31BD5FFB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" name="Google Shape;126;p4">
              <a:extLst>
                <a:ext uri="{FF2B5EF4-FFF2-40B4-BE49-F238E27FC236}">
                  <a16:creationId xmlns:a16="http://schemas.microsoft.com/office/drawing/2014/main" id="{A2CA7045-D48F-4328-8FF7-FF8E4D8ABC1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2" name="Google Shape;125;p4">
            <a:extLst>
              <a:ext uri="{FF2B5EF4-FFF2-40B4-BE49-F238E27FC236}">
                <a16:creationId xmlns:a16="http://schemas.microsoft.com/office/drawing/2014/main" id="{B392D556-B476-4E1F-958C-31EE7B16300D}"/>
              </a:ext>
            </a:extLst>
          </p:cNvPr>
          <p:cNvSpPr/>
          <p:nvPr/>
        </p:nvSpPr>
        <p:spPr>
          <a:xfrm>
            <a:off x="1408143" y="2658429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Предобработка данных</a:t>
            </a:r>
          </a:p>
        </p:txBody>
      </p:sp>
      <p:sp>
        <p:nvSpPr>
          <p:cNvPr id="53" name="Google Shape;127;p4">
            <a:extLst>
              <a:ext uri="{FF2B5EF4-FFF2-40B4-BE49-F238E27FC236}">
                <a16:creationId xmlns:a16="http://schemas.microsoft.com/office/drawing/2014/main" id="{BCF65B5B-0337-4C73-B9BB-A05F6916D064}"/>
              </a:ext>
            </a:extLst>
          </p:cNvPr>
          <p:cNvSpPr/>
          <p:nvPr/>
        </p:nvSpPr>
        <p:spPr>
          <a:xfrm>
            <a:off x="843937" y="2739873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2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4" name="Google Shape;125;p4">
            <a:extLst>
              <a:ext uri="{FF2B5EF4-FFF2-40B4-BE49-F238E27FC236}">
                <a16:creationId xmlns:a16="http://schemas.microsoft.com/office/drawing/2014/main" id="{4BBDCECC-7AC6-4E39-B4A9-A7C1308CD1E4}"/>
              </a:ext>
            </a:extLst>
          </p:cNvPr>
          <p:cNvSpPr/>
          <p:nvPr/>
        </p:nvSpPr>
        <p:spPr>
          <a:xfrm>
            <a:off x="1408143" y="3616890"/>
            <a:ext cx="621790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ru-RU" sz="1600" b="1" dirty="0" smtClean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Определение системы показателей и </a:t>
            </a: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визуализация с целью выявления зависимостей </a:t>
            </a:r>
          </a:p>
        </p:txBody>
      </p:sp>
      <p:sp>
        <p:nvSpPr>
          <p:cNvPr id="55" name="Google Shape;127;p4">
            <a:extLst>
              <a:ext uri="{FF2B5EF4-FFF2-40B4-BE49-F238E27FC236}">
                <a16:creationId xmlns:a16="http://schemas.microsoft.com/office/drawing/2014/main" id="{09A3BA78-83A5-439F-80AC-98893E52CA81}"/>
              </a:ext>
            </a:extLst>
          </p:cNvPr>
          <p:cNvSpPr/>
          <p:nvPr/>
        </p:nvSpPr>
        <p:spPr>
          <a:xfrm>
            <a:off x="843937" y="3709719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3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6" name="Google Shape;125;p4">
            <a:extLst>
              <a:ext uri="{FF2B5EF4-FFF2-40B4-BE49-F238E27FC236}">
                <a16:creationId xmlns:a16="http://schemas.microsoft.com/office/drawing/2014/main" id="{3DDF0676-49DA-46BC-9B49-E63651936BD7}"/>
              </a:ext>
            </a:extLst>
          </p:cNvPr>
          <p:cNvSpPr/>
          <p:nvPr/>
        </p:nvSpPr>
        <p:spPr>
          <a:xfrm>
            <a:off x="1408143" y="4587172"/>
            <a:ext cx="621790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Разработка и обучение </a:t>
            </a:r>
            <a:r>
              <a:rPr lang="ru-RU" sz="1600" b="1" dirty="0" smtClean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моделей </a:t>
            </a: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для прогнозирования прибыли в расчете на 1 работника</a:t>
            </a:r>
          </a:p>
        </p:txBody>
      </p:sp>
      <p:sp>
        <p:nvSpPr>
          <p:cNvPr id="57" name="Google Shape;127;p4">
            <a:extLst>
              <a:ext uri="{FF2B5EF4-FFF2-40B4-BE49-F238E27FC236}">
                <a16:creationId xmlns:a16="http://schemas.microsoft.com/office/drawing/2014/main" id="{52BA7844-74CD-4A10-A920-4E6A0D827A2C}"/>
              </a:ext>
            </a:extLst>
          </p:cNvPr>
          <p:cNvSpPr/>
          <p:nvPr/>
        </p:nvSpPr>
        <p:spPr>
          <a:xfrm>
            <a:off x="843937" y="4677149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4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8" name="Google Shape;125;p4">
            <a:extLst>
              <a:ext uri="{FF2B5EF4-FFF2-40B4-BE49-F238E27FC236}">
                <a16:creationId xmlns:a16="http://schemas.microsoft.com/office/drawing/2014/main" id="{5196AA80-638D-487F-983B-0DA60BA9BE05}"/>
              </a:ext>
            </a:extLst>
          </p:cNvPr>
          <p:cNvSpPr/>
          <p:nvPr/>
        </p:nvSpPr>
        <p:spPr>
          <a:xfrm>
            <a:off x="1382780" y="5557018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Разработка приложения </a:t>
            </a:r>
            <a:r>
              <a:rPr lang="en-US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QT</a:t>
            </a:r>
          </a:p>
        </p:txBody>
      </p:sp>
      <p:sp>
        <p:nvSpPr>
          <p:cNvPr id="59" name="Google Shape;127;p4">
            <a:extLst>
              <a:ext uri="{FF2B5EF4-FFF2-40B4-BE49-F238E27FC236}">
                <a16:creationId xmlns:a16="http://schemas.microsoft.com/office/drawing/2014/main" id="{6CBDF430-C68B-42FA-BC4A-87935642BB35}"/>
              </a:ext>
            </a:extLst>
          </p:cNvPr>
          <p:cNvSpPr/>
          <p:nvPr/>
        </p:nvSpPr>
        <p:spPr>
          <a:xfrm>
            <a:off x="836823" y="5618307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5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CEB208F7-621F-4826-AC02-D9ACF56C2556}"/>
              </a:ext>
            </a:extLst>
          </p:cNvPr>
          <p:cNvGrpSpPr/>
          <p:nvPr/>
        </p:nvGrpSpPr>
        <p:grpSpPr>
          <a:xfrm>
            <a:off x="558782" y="1503622"/>
            <a:ext cx="450202" cy="685765"/>
            <a:chOff x="623996" y="1592262"/>
            <a:chExt cx="333947" cy="508681"/>
          </a:xfrm>
        </p:grpSpPr>
        <p:cxnSp>
          <p:nvCxnSpPr>
            <p:cNvPr id="61" name="Google Shape;123;p4">
              <a:extLst>
                <a:ext uri="{FF2B5EF4-FFF2-40B4-BE49-F238E27FC236}">
                  <a16:creationId xmlns:a16="http://schemas.microsoft.com/office/drawing/2014/main" id="{C80DFF66-7760-463A-A6E3-7A4A06739A6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124;p4">
              <a:extLst>
                <a:ext uri="{FF2B5EF4-FFF2-40B4-BE49-F238E27FC236}">
                  <a16:creationId xmlns:a16="http://schemas.microsoft.com/office/drawing/2014/main" id="{537A8DBB-64CB-4C54-9816-C8AB9CEF9F83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126;p4">
              <a:extLst>
                <a:ext uri="{FF2B5EF4-FFF2-40B4-BE49-F238E27FC236}">
                  <a16:creationId xmlns:a16="http://schemas.microsoft.com/office/drawing/2014/main" id="{5EA94F71-5A4A-461B-84A6-89FA43FE7B61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4" name="Google Shape;127;p4">
            <a:extLst>
              <a:ext uri="{FF2B5EF4-FFF2-40B4-BE49-F238E27FC236}">
                <a16:creationId xmlns:a16="http://schemas.microsoft.com/office/drawing/2014/main" id="{52F47E68-BBBA-4D50-92F9-0A84552519B8}"/>
              </a:ext>
            </a:extLst>
          </p:cNvPr>
          <p:cNvSpPr/>
          <p:nvPr/>
        </p:nvSpPr>
        <p:spPr>
          <a:xfrm>
            <a:off x="843937" y="1754244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1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392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3628" y="1393268"/>
            <a:ext cx="11350868" cy="4352701"/>
          </a:xfrm>
        </p:spPr>
        <p:txBody>
          <a:bodyPr>
            <a:normAutofit/>
          </a:bodyPr>
          <a:lstStyle/>
          <a:p>
            <a:pPr marL="76200" indent="0" algn="just">
              <a:buNone/>
            </a:pPr>
            <a:r>
              <a:rPr lang="ru-RU" sz="2200" dirty="0"/>
              <a:t>Имеются данные бухгалтерской отчетности по 20000 сельскохозяйственным предприятиям . После объединения – 2000 строк, 138 столбцов.</a:t>
            </a:r>
          </a:p>
          <a:p>
            <a:pPr marL="76200" indent="0" algn="just">
              <a:buNone/>
            </a:pPr>
            <a:endParaRPr lang="ru-RU" sz="2200" dirty="0"/>
          </a:p>
          <a:p>
            <a:pPr marL="533400" indent="-457200" algn="just">
              <a:buFont typeface="+mj-lt"/>
              <a:buAutoNum type="arabicPeriod"/>
            </a:pPr>
            <a:r>
              <a:rPr lang="ru-RU" sz="2200" dirty="0" smtClean="0"/>
              <a:t>С</a:t>
            </a:r>
            <a:endParaRPr lang="ru-RU" sz="22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37735" y="450600"/>
            <a:ext cx="6649360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Разведочный </a:t>
              </a:r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анализ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/>
          <a:srcRect l="40360" t="20559" r="4506" b="12089"/>
          <a:stretch/>
        </p:blipFill>
        <p:spPr>
          <a:xfrm>
            <a:off x="138879" y="2695742"/>
            <a:ext cx="5172076" cy="3553947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3"/>
          <a:srcRect l="40247" t="20808" r="6628" b="28182"/>
          <a:stretch/>
        </p:blipFill>
        <p:spPr>
          <a:xfrm>
            <a:off x="5445704" y="2786577"/>
            <a:ext cx="6608062" cy="356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2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 dirty="0"/>
          </a:p>
        </p:txBody>
      </p:sp>
      <p:sp>
        <p:nvSpPr>
          <p:cNvPr id="13" name="Google Shape;176;p7">
            <a:extLst>
              <a:ext uri="{FF2B5EF4-FFF2-40B4-BE49-F238E27FC236}">
                <a16:creationId xmlns:a16="http://schemas.microsoft.com/office/drawing/2014/main" id="{0B3AFC7A-2E2A-4CB1-9002-1A72FF0BB58D}"/>
              </a:ext>
            </a:extLst>
          </p:cNvPr>
          <p:cNvSpPr txBox="1"/>
          <p:nvPr/>
        </p:nvSpPr>
        <p:spPr>
          <a:xfrm>
            <a:off x="8162905" y="3001637"/>
            <a:ext cx="3497460" cy="1437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2700" b="1" baseline="30000" dirty="0">
                <a:solidFill>
                  <a:srgbClr val="000000"/>
                </a:solidFill>
                <a:latin typeface="+mn-lt"/>
                <a:ea typeface="Montserrat"/>
                <a:cs typeface="Montserrat"/>
                <a:sym typeface="Montserrat"/>
              </a:rPr>
              <a:t>Рисунок</a:t>
            </a:r>
            <a:endParaRPr sz="1500" baseline="30000" dirty="0">
              <a:solidFill>
                <a:srgbClr val="000000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79" y="469293"/>
            <a:ext cx="5714863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Обработка пропусков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2"/>
          <a:srcRect l="40285" t="19899" r="4165" b="13733"/>
          <a:stretch/>
        </p:blipFill>
        <p:spPr>
          <a:xfrm>
            <a:off x="61210" y="2053681"/>
            <a:ext cx="6340510" cy="4261069"/>
          </a:xfrm>
          <a:prstGeom prst="rect">
            <a:avLst/>
          </a:prstGeom>
        </p:spPr>
      </p:pic>
      <p:pic>
        <p:nvPicPr>
          <p:cNvPr id="12" name="Рисунок 11"/>
          <p:cNvPicPr/>
          <p:nvPr/>
        </p:nvPicPr>
        <p:blipFill rotWithShape="1">
          <a:blip r:embed="rId3"/>
          <a:srcRect l="38482" t="31471" r="9952" b="52109"/>
          <a:stretch/>
        </p:blipFill>
        <p:spPr bwMode="auto">
          <a:xfrm>
            <a:off x="6618605" y="2588386"/>
            <a:ext cx="5573395" cy="9982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687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 dirty="0"/>
          </a:p>
        </p:txBody>
      </p:sp>
      <p:sp>
        <p:nvSpPr>
          <p:cNvPr id="13" name="Google Shape;176;p7">
            <a:extLst>
              <a:ext uri="{FF2B5EF4-FFF2-40B4-BE49-F238E27FC236}">
                <a16:creationId xmlns:a16="http://schemas.microsoft.com/office/drawing/2014/main" id="{0B3AFC7A-2E2A-4CB1-9002-1A72FF0BB58D}"/>
              </a:ext>
            </a:extLst>
          </p:cNvPr>
          <p:cNvSpPr txBox="1"/>
          <p:nvPr/>
        </p:nvSpPr>
        <p:spPr>
          <a:xfrm>
            <a:off x="8162905" y="3001637"/>
            <a:ext cx="3497460" cy="1437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2700" b="1" baseline="30000" dirty="0">
                <a:solidFill>
                  <a:srgbClr val="000000"/>
                </a:solidFill>
                <a:latin typeface="+mn-lt"/>
                <a:ea typeface="Montserrat"/>
                <a:cs typeface="Montserrat"/>
                <a:sym typeface="Montserrat"/>
              </a:rPr>
              <a:t>Рисунок</a:t>
            </a:r>
            <a:endParaRPr sz="1500" baseline="30000" dirty="0">
              <a:solidFill>
                <a:srgbClr val="000000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405819" y="356295"/>
            <a:ext cx="5714863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Обработка выбросов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0" name="Рисунок 9"/>
          <p:cNvPicPr/>
          <p:nvPr/>
        </p:nvPicPr>
        <p:blipFill rotWithShape="1">
          <a:blip r:embed="rId2"/>
          <a:srcRect l="39123" t="20524" r="4235" b="20866"/>
          <a:stretch/>
        </p:blipFill>
        <p:spPr bwMode="auto">
          <a:xfrm>
            <a:off x="167251" y="3249826"/>
            <a:ext cx="5943600" cy="34594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Рисунок 13"/>
          <p:cNvPicPr/>
          <p:nvPr/>
        </p:nvPicPr>
        <p:blipFill rotWithShape="1">
          <a:blip r:embed="rId3"/>
          <a:srcRect l="41560" t="20525" r="8798" b="16989"/>
          <a:stretch/>
        </p:blipFill>
        <p:spPr bwMode="auto">
          <a:xfrm>
            <a:off x="6339895" y="1135293"/>
            <a:ext cx="4442501" cy="24720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Прямоугольник 14"/>
          <p:cNvSpPr/>
          <p:nvPr/>
        </p:nvSpPr>
        <p:spPr>
          <a:xfrm>
            <a:off x="167251" y="1135293"/>
            <a:ext cx="6096000" cy="2619948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Количество выбросов в столбце  Прибыль в расчете на 1 работника :  2455</a:t>
            </a:r>
            <a:endParaRPr lang="ru-RU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Количество выбросов в столбце  Возраст компании, лет :  14</a:t>
            </a:r>
            <a:endParaRPr lang="ru-RU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Количество выбросов в столбце  Оборотный капитал на 1 работника :  2042</a:t>
            </a:r>
            <a:endParaRPr lang="ru-RU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Количество выбросов в столбце  Чистые активы на 1 работника :  1924</a:t>
            </a:r>
            <a:endParaRPr lang="ru-RU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Количество выбросов в столбце  Совокупный долг на 1 работника :  2031</a:t>
            </a:r>
            <a:endParaRPr lang="ru-RU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Количество выбросов в столбце  Налоговая нагрузка :  1957</a:t>
            </a:r>
            <a:endParaRPr lang="ru-RU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Количество выбросов в столбце  Выручка на 1 рубль активов :  2116</a:t>
            </a:r>
            <a:endParaRPr lang="ru-RU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Количество выбросов в столбце  Налоги на 1 работника :  2033</a:t>
            </a:r>
            <a:endParaRPr lang="ru-RU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Количество выбросов в столбце  Кредиторская задолженность на 1 работника :  2365</a:t>
            </a:r>
            <a:endParaRPr lang="ru-RU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Количество выбросов в столбце  </a:t>
            </a:r>
            <a:r>
              <a:rPr lang="ru-RU" sz="11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Налоги </a:t>
            </a:r>
            <a:r>
              <a:rPr lang="ru-RU" sz="1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 1 </a:t>
            </a:r>
            <a:r>
              <a:rPr lang="ru-RU" sz="11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руб</a:t>
            </a:r>
            <a:r>
              <a:rPr lang="ru-RU" sz="1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себестоимости :  1681</a:t>
            </a:r>
            <a:endParaRPr lang="ru-RU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Количество выбросов в столбце  </a:t>
            </a:r>
            <a:r>
              <a:rPr lang="ru-RU" sz="11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Фондовооруженность</a:t>
            </a:r>
            <a:r>
              <a:rPr lang="ru-RU" sz="1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 1577</a:t>
            </a:r>
            <a:endParaRPr lang="ru-RU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Количество выбросов в столбце  Доля </a:t>
            </a:r>
            <a:r>
              <a:rPr lang="ru-RU" sz="11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внеоборотных</a:t>
            </a:r>
            <a:r>
              <a:rPr lang="ru-RU" sz="1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активов в общих :  1</a:t>
            </a:r>
            <a:endParaRPr lang="ru-RU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Количество выбросов в столбце  2021, Доля рабочего капитала в активах компании, % :  </a:t>
            </a:r>
            <a:r>
              <a:rPr lang="ru-RU" sz="11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9</a:t>
            </a:r>
            <a:endParaRPr lang="ru-RU" sz="1100" dirty="0" smtClean="0">
              <a:ea typeface="Times New Roman" panose="02020603050405020304" pitchFamily="18" charset="0"/>
            </a:endParaRPr>
          </a:p>
          <a:p>
            <a:r>
              <a:rPr lang="ru-RU" sz="1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И др.</a:t>
            </a:r>
            <a:endParaRPr lang="en-US" sz="1200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6" name="Рисунок 15"/>
          <p:cNvPicPr/>
          <p:nvPr/>
        </p:nvPicPr>
        <p:blipFill rotWithShape="1">
          <a:blip r:embed="rId4"/>
          <a:srcRect l="42843" t="20296" r="12646" b="18586"/>
          <a:stretch/>
        </p:blipFill>
        <p:spPr bwMode="auto">
          <a:xfrm>
            <a:off x="7737231" y="3720356"/>
            <a:ext cx="4114053" cy="27550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9533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 dirty="0"/>
          </a:p>
        </p:txBody>
      </p:sp>
      <p:cxnSp>
        <p:nvCxnSpPr>
          <p:cNvPr id="9" name="Google Shape;213;p9">
            <a:extLst>
              <a:ext uri="{FF2B5EF4-FFF2-40B4-BE49-F238E27FC236}">
                <a16:creationId xmlns:a16="http://schemas.microsoft.com/office/drawing/2014/main" id="{0C480937-F08C-4A40-946A-9FA8434D6EA0}"/>
              </a:ext>
            </a:extLst>
          </p:cNvPr>
          <p:cNvCxnSpPr>
            <a:cxnSpLocks/>
          </p:cNvCxnSpPr>
          <p:nvPr/>
        </p:nvCxnSpPr>
        <p:spPr>
          <a:xfrm>
            <a:off x="558782" y="4362887"/>
            <a:ext cx="0" cy="1753829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" name="Google Shape;214;p9">
            <a:extLst>
              <a:ext uri="{FF2B5EF4-FFF2-40B4-BE49-F238E27FC236}">
                <a16:creationId xmlns:a16="http://schemas.microsoft.com/office/drawing/2014/main" id="{8E660AC8-2945-4581-B887-9EB868DF2EA6}"/>
              </a:ext>
            </a:extLst>
          </p:cNvPr>
          <p:cNvCxnSpPr>
            <a:cxnSpLocks/>
          </p:cNvCxnSpPr>
          <p:nvPr/>
        </p:nvCxnSpPr>
        <p:spPr>
          <a:xfrm flipV="1">
            <a:off x="559293" y="6095533"/>
            <a:ext cx="825048" cy="21183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" name="Google Shape;215;p9">
            <a:extLst>
              <a:ext uri="{FF2B5EF4-FFF2-40B4-BE49-F238E27FC236}">
                <a16:creationId xmlns:a16="http://schemas.microsoft.com/office/drawing/2014/main" id="{7057A822-034F-4B62-9A1A-674FAE24E888}"/>
              </a:ext>
            </a:extLst>
          </p:cNvPr>
          <p:cNvCxnSpPr>
            <a:cxnSpLocks/>
          </p:cNvCxnSpPr>
          <p:nvPr/>
        </p:nvCxnSpPr>
        <p:spPr>
          <a:xfrm>
            <a:off x="558782" y="4362887"/>
            <a:ext cx="825559" cy="0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Заголовок слайда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2"/>
          <a:srcRect l="41647" t="24748" r="4659" b="10505"/>
          <a:stretch/>
        </p:blipFill>
        <p:spPr>
          <a:xfrm>
            <a:off x="3446585" y="1044009"/>
            <a:ext cx="8149214" cy="5527669"/>
          </a:xfrm>
          <a:prstGeom prst="rect">
            <a:avLst/>
          </a:prstGeom>
        </p:spPr>
      </p:pic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8" name="Рисунок 17"/>
          <p:cNvPicPr/>
          <p:nvPr/>
        </p:nvPicPr>
        <p:blipFill rotWithShape="1">
          <a:blip r:embed="rId3"/>
          <a:srcRect l="39894" t="33296" r="25344" b="12200"/>
          <a:stretch/>
        </p:blipFill>
        <p:spPr bwMode="auto">
          <a:xfrm>
            <a:off x="487302" y="4153968"/>
            <a:ext cx="2744163" cy="20973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Рисунок 18"/>
          <p:cNvPicPr/>
          <p:nvPr/>
        </p:nvPicPr>
        <p:blipFill rotWithShape="1">
          <a:blip r:embed="rId4"/>
          <a:srcRect l="41689" t="32156" r="24960" b="13797"/>
          <a:stretch/>
        </p:blipFill>
        <p:spPr bwMode="auto">
          <a:xfrm>
            <a:off x="519833" y="2081052"/>
            <a:ext cx="2679100" cy="19336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5238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4D6C889-48F4-4B26-954C-96F87149FC3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87331" y="1938304"/>
            <a:ext cx="5508000" cy="4507045"/>
          </a:xfrm>
        </p:spPr>
        <p:txBody>
          <a:bodyPr>
            <a:normAutofit/>
          </a:bodyPr>
          <a:lstStyle/>
          <a:p>
            <a:pPr algn="just"/>
            <a:r>
              <a:rPr lang="en-US" sz="24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MinMaxScaler</a:t>
            </a:r>
            <a:endParaRPr lang="ru-RU" sz="22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DC4FB7F-80E5-439C-8598-169F703070B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241899" y="1938304"/>
            <a:ext cx="5508000" cy="4507045"/>
          </a:xfrm>
        </p:spPr>
        <p:txBody>
          <a:bodyPr>
            <a:normAutofit/>
          </a:bodyPr>
          <a:lstStyle/>
          <a:p>
            <a:pPr algn="just"/>
            <a:r>
              <a:rPr lang="en-US" sz="24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StandardScaler</a:t>
            </a:r>
            <a:endParaRPr lang="ru-RU" sz="2200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2E8A5C6-F120-492A-B908-124489466D7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06357" y="1330759"/>
            <a:ext cx="11196533" cy="584686"/>
          </a:xfrm>
        </p:spPr>
        <p:txBody>
          <a:bodyPr>
            <a:normAutofit fontScale="55000" lnSpcReduction="20000"/>
          </a:bodyPr>
          <a:lstStyle/>
          <a:p>
            <a:r>
              <a:rPr lang="ru-RU" sz="2800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Значения признаков находятся в разных диапазонах, поэтому сделаем нормализацию данных (</a:t>
            </a:r>
            <a:r>
              <a:rPr lang="en-US" sz="28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MinMaxScaler</a:t>
            </a:r>
            <a:r>
              <a:rPr lang="ru-RU" sz="2800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 Также проведем  стандартизацию как дополнительный способ предобработки данных (</a:t>
            </a:r>
            <a:r>
              <a:rPr lang="en-US" sz="28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StandardScaler</a:t>
            </a:r>
            <a:r>
              <a:rPr lang="ru-RU" sz="2800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ru-RU" sz="2600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0" y="469293"/>
            <a:ext cx="5634476" cy="666000"/>
            <a:chOff x="1476753" y="349966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Масштабирование признаков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2"/>
          <a:srcRect l="41837" t="31890" r="3618" b="20635"/>
          <a:stretch/>
        </p:blipFill>
        <p:spPr>
          <a:xfrm>
            <a:off x="5145562" y="3361358"/>
            <a:ext cx="6872267" cy="3364548"/>
          </a:xfrm>
          <a:prstGeom prst="rect">
            <a:avLst/>
          </a:prstGeom>
        </p:spPr>
      </p:pic>
      <p:pic>
        <p:nvPicPr>
          <p:cNvPr id="10" name="Рисунок 9"/>
          <p:cNvPicPr/>
          <p:nvPr/>
        </p:nvPicPr>
        <p:blipFill rotWithShape="1">
          <a:blip r:embed="rId3"/>
          <a:srcRect l="42202" t="34665" r="4308" b="17901"/>
          <a:stretch/>
        </p:blipFill>
        <p:spPr bwMode="auto">
          <a:xfrm>
            <a:off x="325452" y="2491164"/>
            <a:ext cx="6316508" cy="31398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8506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2E8A5C6-F120-492A-B908-124489466D7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73628" y="1192734"/>
            <a:ext cx="11196533" cy="584686"/>
          </a:xfrm>
        </p:spPr>
        <p:txBody>
          <a:bodyPr>
            <a:normAutofit fontScale="55000" lnSpcReduction="20000"/>
          </a:bodyPr>
          <a:lstStyle/>
          <a:p>
            <a:r>
              <a:rPr lang="ru-RU" sz="2800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Значения признаков находятся в разных диапазонах, поэтому сделаем нормализацию данных (</a:t>
            </a:r>
            <a:r>
              <a:rPr lang="en-US" sz="28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MinMaxScaler</a:t>
            </a:r>
            <a:r>
              <a:rPr lang="ru-RU" sz="2800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 Также проведем  стандартизацию как дополнительный способ предобработки данных (</a:t>
            </a:r>
            <a:r>
              <a:rPr lang="en-US" sz="28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StandardScaler</a:t>
            </a:r>
            <a:r>
              <a:rPr lang="ru-RU" sz="2800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ru-RU" sz="2600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79" y="469293"/>
            <a:ext cx="7614001" cy="666000"/>
            <a:chOff x="1476753" y="349966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Разработка и обучение </a:t>
              </a:r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моделей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6" name="Рисунок 15"/>
          <p:cNvPicPr/>
          <p:nvPr/>
        </p:nvPicPr>
        <p:blipFill rotWithShape="1">
          <a:blip r:embed="rId2"/>
          <a:srcRect l="43099" t="38768" r="13544" b="38199"/>
          <a:stretch/>
        </p:blipFill>
        <p:spPr bwMode="auto">
          <a:xfrm>
            <a:off x="273628" y="1777420"/>
            <a:ext cx="6238502" cy="21958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Рисунок 16"/>
          <p:cNvPicPr/>
          <p:nvPr/>
        </p:nvPicPr>
        <p:blipFill rotWithShape="1">
          <a:blip r:embed="rId3"/>
          <a:srcRect l="43869" t="30331" r="5078" b="16306"/>
          <a:stretch/>
        </p:blipFill>
        <p:spPr bwMode="auto">
          <a:xfrm>
            <a:off x="383663" y="3905146"/>
            <a:ext cx="4768850" cy="28041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Рисунок 17"/>
          <p:cNvPicPr/>
          <p:nvPr/>
        </p:nvPicPr>
        <p:blipFill rotWithShape="1">
          <a:blip r:embed="rId4"/>
          <a:srcRect l="42843" t="43102" r="30219" b="23147"/>
          <a:stretch/>
        </p:blipFill>
        <p:spPr bwMode="auto">
          <a:xfrm>
            <a:off x="6974879" y="1653369"/>
            <a:ext cx="3846783" cy="25356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Рисунок 18"/>
          <p:cNvPicPr/>
          <p:nvPr/>
        </p:nvPicPr>
        <p:blipFill rotWithShape="1">
          <a:blip r:embed="rId5"/>
          <a:srcRect l="42972" t="25770" r="4692" b="16306"/>
          <a:stretch/>
        </p:blipFill>
        <p:spPr bwMode="auto">
          <a:xfrm>
            <a:off x="6863024" y="4391129"/>
            <a:ext cx="4607137" cy="22258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1852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39452" t="22223" r="4639" b="14141"/>
          <a:stretch/>
        </p:blipFill>
        <p:spPr>
          <a:xfrm>
            <a:off x="0" y="1569830"/>
            <a:ext cx="7731006" cy="4949729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 rotWithShape="1">
          <a:blip r:embed="rId3"/>
          <a:srcRect l="42459" t="42417" r="28038" b="25884"/>
          <a:stretch/>
        </p:blipFill>
        <p:spPr bwMode="auto">
          <a:xfrm>
            <a:off x="7361689" y="1080515"/>
            <a:ext cx="4904740" cy="29641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/>
          <p:cNvPicPr/>
          <p:nvPr/>
        </p:nvPicPr>
        <p:blipFill rotWithShape="1">
          <a:blip r:embed="rId4"/>
          <a:srcRect l="42331" t="34972" r="4179" b="17673"/>
          <a:stretch/>
        </p:blipFill>
        <p:spPr bwMode="auto">
          <a:xfrm>
            <a:off x="6343058" y="4142804"/>
            <a:ext cx="5416550" cy="26968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0" y="469293"/>
            <a:ext cx="4117176" cy="666000"/>
            <a:chOff x="1476753" y="3499669"/>
            <a:chExt cx="4619247" cy="666000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Нейронная сеть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046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986</TotalTime>
  <Words>294</Words>
  <Application>Microsoft Office PowerPoint</Application>
  <PresentationFormat>Широкоэкранный</PresentationFormat>
  <Paragraphs>53</Paragraphs>
  <Slides>11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22" baseType="lpstr">
      <vt:lpstr>Tahoma</vt:lpstr>
      <vt:lpstr>Times New Roman</vt:lpstr>
      <vt:lpstr>Montserrat</vt:lpstr>
      <vt:lpstr>ALS Sector Bold</vt:lpstr>
      <vt:lpstr>ALS Sector Regular</vt:lpstr>
      <vt:lpstr>Noto Sans Symbols</vt:lpstr>
      <vt:lpstr>Roboto Black</vt:lpstr>
      <vt:lpstr>Arial</vt:lpstr>
      <vt:lpstr>Calibri</vt:lpstr>
      <vt:lpstr>Open Sans</vt:lpstr>
      <vt:lpstr>If,kjyVUNE_28012021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user</cp:lastModifiedBy>
  <cp:revision>101</cp:revision>
  <dcterms:created xsi:type="dcterms:W3CDTF">2021-02-24T09:03:25Z</dcterms:created>
  <dcterms:modified xsi:type="dcterms:W3CDTF">2023-04-25T12:52:20Z</dcterms:modified>
</cp:coreProperties>
</file>